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f24ae79e89e412c" /><Relationship Type="http://schemas.openxmlformats.org/officeDocument/2006/relationships/extended-properties" Target="/docProps/app.xml" Id="R72adbe46bc7c49b6" /><Relationship Type="http://schemas.openxmlformats.org/officeDocument/2006/relationships/officeDocument" Target="/ppt/presentation.xml" Id="R73f528b0e6bf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6deb37a0a4116"/>
  </p:sldMasterIdLst>
  <p:notesMasterIdLst>
    <p:notesMasterId xmlns:r="http://schemas.openxmlformats.org/officeDocument/2006/relationships" r:id="R81f0575bfd9e4cbf"/>
  </p:notesMasterIdLst>
  <p:sldIdLst>
    <p:sldId xmlns:r="http://schemas.openxmlformats.org/officeDocument/2006/relationships" id="256" r:id="R023ea9172c524d6e"/>
    <p:sldId xmlns:r="http://schemas.openxmlformats.org/officeDocument/2006/relationships" id="257" r:id="R3d90da718380458e"/>
    <p:sldId xmlns:r="http://schemas.openxmlformats.org/officeDocument/2006/relationships" id="258" r:id="R522027856ed0464f"/>
    <p:sldId xmlns:r="http://schemas.openxmlformats.org/officeDocument/2006/relationships" id="259" r:id="R985cef76fc1549d6"/>
    <p:sldId xmlns:r="http://schemas.openxmlformats.org/officeDocument/2006/relationships" id="260" r:id="R495dfbe5d5fa4607"/>
    <p:sldId xmlns:r="http://schemas.openxmlformats.org/officeDocument/2006/relationships" id="261" r:id="R3e3bec220f4044e5"/>
    <p:sldId xmlns:r="http://schemas.openxmlformats.org/officeDocument/2006/relationships" id="262" r:id="Rd69037174a2c4716"/>
    <p:sldId xmlns:r="http://schemas.openxmlformats.org/officeDocument/2006/relationships" id="263" r:id="R5691b8e5c4c84d77"/>
    <p:sldId xmlns:r="http://schemas.openxmlformats.org/officeDocument/2006/relationships" id="264" r:id="R5c2d1ecb6df74d93"/>
    <p:sldId xmlns:r="http://schemas.openxmlformats.org/officeDocument/2006/relationships" id="265" r:id="R728178e7a66544f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2b55bc95a2443c9" /><Relationship Type="http://schemas.openxmlformats.org/officeDocument/2006/relationships/slideMaster" Target="/ppt/slideMasters/slideMaster1.xml" Id="Ra1a6deb37a0a4116" /><Relationship Type="http://schemas.openxmlformats.org/officeDocument/2006/relationships/notesMaster" Target="/ppt/notesMasters/notesMaster1.xml" Id="R81f0575bfd9e4cbf" /><Relationship Type="http://schemas.openxmlformats.org/officeDocument/2006/relationships/presProps" Target="/ppt/presProps.xml" Id="R3db6698b551047d4" /><Relationship Type="http://schemas.openxmlformats.org/officeDocument/2006/relationships/tableStyles" Target="/ppt/tableStyles.xml" Id="Re6dfd11b82b145a5" /><Relationship Type="http://schemas.openxmlformats.org/officeDocument/2006/relationships/slide" Target="/ppt/slides/slide1.xml" Id="R023ea9172c524d6e" /><Relationship Type="http://schemas.openxmlformats.org/officeDocument/2006/relationships/slide" Target="/ppt/slides/slide2.xml" Id="R3d90da718380458e" /><Relationship Type="http://schemas.openxmlformats.org/officeDocument/2006/relationships/slide" Target="/ppt/slides/slide3.xml" Id="R522027856ed0464f" /><Relationship Type="http://schemas.openxmlformats.org/officeDocument/2006/relationships/slide" Target="/ppt/slides/slide4.xml" Id="R985cef76fc1549d6" /><Relationship Type="http://schemas.openxmlformats.org/officeDocument/2006/relationships/slide" Target="/ppt/slides/slide5.xml" Id="R495dfbe5d5fa4607" /><Relationship Type="http://schemas.openxmlformats.org/officeDocument/2006/relationships/slide" Target="/ppt/slides/slide6.xml" Id="R3e3bec220f4044e5" /><Relationship Type="http://schemas.openxmlformats.org/officeDocument/2006/relationships/slide" Target="/ppt/slides/slide7.xml" Id="Rd69037174a2c4716" /><Relationship Type="http://schemas.openxmlformats.org/officeDocument/2006/relationships/slide" Target="/ppt/slides/slide8.xml" Id="R5691b8e5c4c84d77" /><Relationship Type="http://schemas.openxmlformats.org/officeDocument/2006/relationships/slide" Target="/ppt/slides/slide9.xml" Id="R5c2d1ecb6df74d93" /><Relationship Type="http://schemas.openxmlformats.org/officeDocument/2006/relationships/slide" Target="/ppt/slides/slide10.xml" Id="R728178e7a66544f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1e1655685e4c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255a56a68e445d" /><Relationship Type="http://schemas.openxmlformats.org/officeDocument/2006/relationships/notesMaster" Target="/ppt/notesMasters/notesMaster1.xml" Id="R5e69cbf9499a4c3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5785cd3c234ee3" /><Relationship Type="http://schemas.openxmlformats.org/officeDocument/2006/relationships/notesMaster" Target="/ppt/notesMasters/notesMaster1.xml" Id="R87cc72c3680a44d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948face9c7d4910" /><Relationship Type="http://schemas.openxmlformats.org/officeDocument/2006/relationships/notesMaster" Target="/ppt/notesMasters/notesMaster1.xml" Id="R6a3eb77188144d9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24f1d10f9b46d0" /><Relationship Type="http://schemas.openxmlformats.org/officeDocument/2006/relationships/notesMaster" Target="/ppt/notesMasters/notesMaster1.xml" Id="R7a5fbca272c047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44bfdef90454b7a" /><Relationship Type="http://schemas.openxmlformats.org/officeDocument/2006/relationships/notesMaster" Target="/ppt/notesMasters/notesMaster1.xml" Id="Rf2c5eb948a0d4ae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7652afbd38a43ea" /><Relationship Type="http://schemas.openxmlformats.org/officeDocument/2006/relationships/notesMaster" Target="/ppt/notesMasters/notesMaster1.xml" Id="Rb743190d95a545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6d5b168cd04181" /><Relationship Type="http://schemas.openxmlformats.org/officeDocument/2006/relationships/notesMaster" Target="/ppt/notesMasters/notesMaster1.xml" Id="R67ade2ab55ff4d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094e576980a4638" /><Relationship Type="http://schemas.openxmlformats.org/officeDocument/2006/relationships/notesMaster" Target="/ppt/notesMasters/notesMaster1.xml" Id="Rf0864b94d23744f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f085b9a08174c25" /><Relationship Type="http://schemas.openxmlformats.org/officeDocument/2006/relationships/notesMaster" Target="/ppt/notesMasters/notesMaster1.xml" Id="Raa037dd5debd47f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5e188495ec049de" /><Relationship Type="http://schemas.openxmlformats.org/officeDocument/2006/relationships/notesMaster" Target="/ppt/notesMasters/notesMaster1.xml" Id="R613e3996b150476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Helexion investor overview. The deck presents the Risk Layer as the flagship product and carbon finance as one application.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1a97f7c654e6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c39285434974a09" /><Relationship Type="http://schemas.openxmlformats.org/officeDocument/2006/relationships/slideLayout" Target="/ppt/slideLayouts/slideLayout1.xml" Id="R6f4d628cd122495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d628cd122495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26d7a4014f6a" /><Relationship Type="http://schemas.openxmlformats.org/officeDocument/2006/relationships/notesSlide" Target="/ppt/notesSlides/notesSlide1.xml" Id="R48af8aead3844b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b718a8574d6a" /><Relationship Type="http://schemas.openxmlformats.org/officeDocument/2006/relationships/notesSlide" Target="/ppt/notesSlides/notesSlide10.xml" Id="Ra622c119cfd1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795616b247d1" /><Relationship Type="http://schemas.openxmlformats.org/officeDocument/2006/relationships/notesSlide" Target="/ppt/notesSlides/notesSlide2.xml" Id="R2032961801d0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ecd68802480f" /><Relationship Type="http://schemas.openxmlformats.org/officeDocument/2006/relationships/notesSlide" Target="/ppt/notesSlides/notesSlide3.xml" Id="R86a08986702d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2219b446543e2" /><Relationship Type="http://schemas.openxmlformats.org/officeDocument/2006/relationships/notesSlide" Target="/ppt/notesSlides/notesSlide4.xml" Id="Rc38797cf611f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f28b390440c6" /><Relationship Type="http://schemas.openxmlformats.org/officeDocument/2006/relationships/notesSlide" Target="/ppt/notesSlides/notesSlide5.xml" Id="Re27363cf95de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ddf02c8c4ade" /><Relationship Type="http://schemas.openxmlformats.org/officeDocument/2006/relationships/notesSlide" Target="/ppt/notesSlides/notesSlide6.xml" Id="Rf9eb8b774cd4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726771434040" /><Relationship Type="http://schemas.openxmlformats.org/officeDocument/2006/relationships/notesSlide" Target="/ppt/notesSlides/notesSlide7.xml" Id="R47c57dd623f74ae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d0b0ba614c6a" /><Relationship Type="http://schemas.openxmlformats.org/officeDocument/2006/relationships/notesSlide" Target="/ppt/notesSlides/notesSlide8.xml" Id="Rea02837e51644af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3f24061a49c5" /><Relationship Type="http://schemas.openxmlformats.org/officeDocument/2006/relationships/notesSlide" Target="/ppt/notesSlides/notesSlide9.xml" Id="R0dc6f68c56bd4bc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26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6DD779-29E7-426B-A9D7-FF8C56EEF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0"/>
            <a:ext cx="4305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B3FCC8-2769-4BEE-829C-D2C47BD21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933450"/>
            <a:ext cx="2609850" cy="2609850"/>
          </a:xfrm>
          <a:prstGeom xmlns:a="http://schemas.openxmlformats.org/drawingml/2006/main" prst="roundRect">
            <a:avLst>
              <a:gd name="adj" fmla="val 2920"/>
            </a:avLst>
          </a:prstGeom>
          <a:solidFill xmlns:a="http://schemas.openxmlformats.org/drawingml/2006/main">
            <a:srgbClr val="0A2633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1FF0B6-C806-49D8-AA5B-3CB54E13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295400"/>
            <a:ext cx="1885950" cy="1885950"/>
          </a:xfrm>
          <a:prstGeom xmlns:a="http://schemas.openxmlformats.org/drawingml/2006/main" prst="roundRect">
            <a:avLst>
              <a:gd name="adj" fmla="val 4040"/>
            </a:avLst>
          </a:prstGeom>
          <a:solidFill xmlns:a="http://schemas.openxmlformats.org/drawingml/2006/main">
            <a:srgbClr val="EAF5F3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D3E9C0-2129-4AFA-A8FB-764CE870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657350"/>
            <a:ext cx="11620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CBCFBF-B8A6-4B9E-894D-EC885611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BA05D3-FE2C-40D3-938C-87732C690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65722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9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Risk intelligence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9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before capital commitment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55469A-7A4A-40C0-8137-8029DA714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581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75" b="0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Infrastructure risk and financeability platform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0D6000-29DB-46DA-BDF5-9B160C32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rPr>
              <a:t>Investor overview  |  Confidential</a:t>
            </a:r>
          </a:p>
        </p:txBody>
      </p:sp>
    </p:spTree>
    <p:extLst>
      <p:ext uri="{BB962C8B-B14F-4D97-AF65-F5344CB8AC3E}">
        <p14:creationId xmlns:p14="http://schemas.microsoft.com/office/powerpoint/2010/main" val="166408136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A26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1EFEB9-D13A-413E-97C7-B5A9BB552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538F93-FC1F-4A84-984A-F56892A50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Pre-seed capital for commercial validation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97066F-63F9-4AAA-9251-B90E2CD5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3881B0-C5F5-49F8-9B70-268BAB28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3143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49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$500K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786EEE-0AEE-4C5E-ADCA-06F85D3A4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Illustrative pre-seed target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3A37DE-19AF-4D16-9031-C84C28692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485900"/>
            <a:ext cx="78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45%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70C364-E923-479C-A0D1-C2C675A8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14859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Product and data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7E6815-3832-4B3B-A659-00897726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485900"/>
            <a:ext cx="78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30%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7DAE11-D8F0-46EF-814E-073CEDFBC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859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Institutional pilots and sales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F6A980-E176-437F-A7BB-F10B7D891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43200"/>
            <a:ext cx="78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15%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BA0C65-300C-4ABF-A1C4-9FE39F64F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7432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Security and compliance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146ACE-9456-4916-9AAA-97C7A98F0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43200"/>
            <a:ext cx="78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10%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F807C9-3910-4F84-9837-710DEB6EA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7432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Operations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5319FE-61B8-4544-B784-98C92DD27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10477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ACFE79-143B-4C97-B84F-2C72D587E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18-month objectives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0A64B4-07E5-4A71-9BDE-F0E2E600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990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Complete institutional-grade product development, secure paid pilots, validate pricing and establish the first recurring portfolio customers.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04B3EA-AB6A-43C7-969A-A5BF5BEDA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436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rPr>
              <a:t>info@helexion.eu     risk.helexion.eu     helexion.eu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951D77-FB01-46D0-9B03-1CD5D93C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94360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7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rPr>
              <a:t>Confidential  |  Indicative financing plan</a:t>
            </a:r>
          </a:p>
        </p:txBody>
      </p:sp>
    </p:spTree>
    <p:extLst>
      <p:ext uri="{BB962C8B-B14F-4D97-AF65-F5344CB8AC3E}">
        <p14:creationId xmlns:p14="http://schemas.microsoft.com/office/powerpoint/2010/main" val="16883770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C20474-D643-489D-AD39-701453D9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C71D64-B25B-4B6B-8931-C456CE55A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Material project risks surface too late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9D1956-0FAD-4E42-A31E-53F97C51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4EC787-9462-47D8-BD1C-AE150AF7D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Developers and capital providers often assess critical exposures in separate workstreams. The combined financeability picture appears only after significant time and advisory cost.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9513B1-BDA9-42CA-9C98-9C83FA6E5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95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52EAF-A1D3-4C8C-B886-B60FF229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717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Fragmented evidence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30D3BD-4AFA-4B33-8A67-A825ADFD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717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Climate, legal, insurance and operating risks sit in different documents and teams.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3596BB-8ACA-4501-AB73-F089B605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95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B6B5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D5F2CE-123E-4861-BC09-912DD51D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147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Late-stage discovery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F0BAE5-8B8A-41C4-9AA2-3C2F0CE41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147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A missing permit, uninsurable exposure or infrastructure dependency can stop a transaction.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A0DC79-C6E9-4730-A1A7-602184066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952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957EFF-84EA-45A4-90E4-2A8BCE70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8577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Capital inefficiency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40EC7F-041F-44FB-9A72-3BACFEF8E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577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Teams spend months advancing projects before resolving the issues that determine bankability.</a:t>
            </a:r>
          </a:p>
        </p:txBody>
      </p:sp>
    </p:spTree>
    <p:extLst>
      <p:ext uri="{BB962C8B-B14F-4D97-AF65-F5344CB8AC3E}">
        <p14:creationId xmlns:p14="http://schemas.microsoft.com/office/powerpoint/2010/main" val="2409774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A26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EA2E70-DA60-4932-A072-9D6040273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BC79CC-90AB-4105-8243-E116310B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The Helexion Risk Layer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EDEAFD-7DD3-4D8B-889E-12F43486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5D2114-B6CE-42F6-AD6D-30B9D63F1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7620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025" b="0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A structured early-stage screen that combines material project exposures into one decision view.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A547E3-E6D1-420E-B8A9-49147EEE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3219450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313C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615510-A71A-49CC-9C4A-725EAAF75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146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E7D211-6A58-4301-B815-5DEBBFE17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290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SCREEN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385EA8-D4CF-4137-A11A-8528566FE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24300"/>
            <a:ext cx="27051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Surface potential transaction blockers before full diligence.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20621F-FE8B-46CE-A487-2A15BBE9D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86050"/>
            <a:ext cx="3219450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23844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6ED0FB-B484-40B2-BAA8-69EE898FD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146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D1E371-1F85-432B-8D43-99151A994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290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EVIDENCE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2784B4-5A95-4E3A-B205-FB0142486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924300"/>
            <a:ext cx="27051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Show what information is missing and who must provide it.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56C3A8-3FF0-4176-A051-0C4033258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86050"/>
            <a:ext cx="3219450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313C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F868D6-D5BC-4AEC-8E79-59D62278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9146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1F61D4-FFCE-43A7-9087-7E3BD9C0B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290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FINANCEABILITY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67DE34-499A-45B8-BBFB-69646A2AF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7051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8664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7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Identify practical actions that could improve insurability and investment readiness.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1D81C3-2709-4840-8544-26E3CEC77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rPr>
              <a:t>The output supports triage and prioritization. It does not replace legal, engineering, insurance or investment due diligence.</a:t>
            </a:r>
          </a:p>
        </p:txBody>
      </p:sp>
    </p:spTree>
    <p:extLst>
      <p:ext uri="{BB962C8B-B14F-4D97-AF65-F5344CB8AC3E}">
        <p14:creationId xmlns:p14="http://schemas.microsoft.com/office/powerpoint/2010/main" val="8050057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002613-4EEF-44F4-B80B-46931249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3CABBF-B427-490E-BF93-9A0C53CDB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From project data to an actionable risk view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EA0113-2621-4171-97B2-CD628CAC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D2C60F-3AA0-40D0-8E23-3221F7043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2362200" cy="3333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0C6B25-AD63-4BBC-8B7E-2C33CE179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764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EB473A-D489-44C8-893C-FD55D193A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47950"/>
            <a:ext cx="1943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Project intake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B24BFC-86A2-4225-B8CD-66D3E9D0C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09950"/>
            <a:ext cx="19431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Capture location, structure, technology, counterparties and available evidence.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11898D-8352-461B-9183-3E2ED107F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847850"/>
            <a:ext cx="2362200" cy="3333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29663F-EB26-466E-9C8E-EA6F8E8A9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764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227774-CA9C-4E9A-B931-3B0BE2B93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47950"/>
            <a:ext cx="1943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Exposure screen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8F4B05-BB1C-453D-8A30-BF5D57CE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09950"/>
            <a:ext cx="19431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Assess material risks across 13 categories using a consistent framework.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9680F8-0B7D-4B78-818D-5A4F41760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47850"/>
            <a:ext cx="2362200" cy="3333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BB8B53-B608-4AA1-9F15-AB6F82BB1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0764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8F113-85D7-491E-91A0-AC2C764D2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47950"/>
            <a:ext cx="1943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Evidence review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2083F7-CD0E-4CD6-9E95-489C2946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09950"/>
            <a:ext cx="19431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Separate confirmed facts, unresolved assumptions and missing documentation.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07F72A-C607-41BD-ACA0-2EDDBB04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847850"/>
            <a:ext cx="2362200" cy="3333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0A2633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675922-8259-445A-840F-3D901222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07645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1D34FB-5138-4A86-B510-E245ECE1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47950"/>
            <a:ext cx="1943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Risk Passport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7D2833-DEB5-494A-840E-6D0798CB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409950"/>
            <a:ext cx="19431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6E7E6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D6E7E6"/>
                </a:solidFill>
                <a:latin typeface="Bitstream Charter"/>
                <a:ea typeface="Bitstream Charter"/>
                <a:cs typeface="Bitstream Charter"/>
              </a:rPr>
              <a:t>Deliver prioritized findings, open questions and potential mitigation routes.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03540D-FE07-41CD-97FE-6FB4CC22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Designed for rapid early-stage decisions, repeatable portfolio screening and a clear handoff into specialist diligence.</a:t>
            </a:r>
          </a:p>
        </p:txBody>
      </p:sp>
    </p:spTree>
    <p:extLst>
      <p:ext uri="{BB962C8B-B14F-4D97-AF65-F5344CB8AC3E}">
        <p14:creationId xmlns:p14="http://schemas.microsoft.com/office/powerpoint/2010/main" val="4042492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E9EC544-0F08-4001-86E6-C2A709AB6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9A4C1A-1E29-493A-B791-8025081E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Thirteen risk categories in one assessment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644C6C-DFE5-471A-90FB-035A4C170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F16EA8-5839-45D1-A3AB-DECAF31F0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2400300" cy="342900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EAF5F3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6A215D-0064-438F-8760-F2F7AB94B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PHYSICAL + CLIMATE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E48DD9-12EC-420B-BF81-A7553C955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67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C5A8CC-06B0-4C84-B889-4603BF505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336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Water stress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71C4E3-B7B1-4D7B-8A18-7D1077923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19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4F57C4-EE6B-4A81-8CB3-FADCDB48C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8610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Heat and weather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50F54F-FFE2-4B41-AF88-D06B50B1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71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5B9CA5-4169-4805-A6F4-A0B9BBF0B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Natural hazards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38CDAF-0607-4B1C-9AFB-D65D6C6AA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695450"/>
            <a:ext cx="2400300" cy="342900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F7EC40-B0AD-422D-AF59-B5E0FEF2C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9431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DELIVERY + OPERATIONS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FA28DB-14CB-43A2-9CBF-4EB7B51FF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667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99BE3D-988D-454A-BBBA-4F3AB6F7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5336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Technology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19AFC-20AA-447B-ACBB-3B08516C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19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579406-0203-43A7-8E90-BA59482FD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08610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Infrastructure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1A4AA7-A1E4-4298-AC5C-C9B791789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771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2C8687-095C-4973-814C-E8DE925C1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6385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Supply chain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306FFA-98D7-4F4E-970F-EA8B6BE89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3243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B9D4C6-F1AE-4169-AC97-B917D18B2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19100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Execution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74CA37-8E88-4428-9FF4-737E5B06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695450"/>
            <a:ext cx="2400300" cy="342900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24301D-FACC-4685-8F85-29D163A56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431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LEGAL + MARKET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40AC84-649F-425A-A0C1-8EA124130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667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1AD572-23BC-42C9-889F-BC8AD847E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5336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4719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Permits and regulation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A83253-4DBF-4107-9B81-942C158A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19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2417E3-4F5E-4A6C-80CB-6BE76A13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08610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Political exposure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883B2B3-1619-403A-A2A4-7DB50EB6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771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57F96A-0F3C-4BF0-93CC-2F3E4E38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6385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Counterparties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D6C113C-72F0-4DF7-8BE0-E3DB92D65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695450"/>
            <a:ext cx="2400300" cy="342900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8D89D48-6E62-4C2B-9637-A69D2E72B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9431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CAPITAL + PROTECTION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381385E-7A7A-4162-875A-E99990AF3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670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544C48-A5D4-442D-8827-9C077C295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5336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Insurance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66819D-9121-4E21-A5CD-0621C259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19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25CE42E-88D3-4B98-8788-AE7122496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08610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Financial structure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54D829E-9FEA-40A8-800A-30B9E2CF0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771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1244156-FFBC-415F-9427-426FCEB5A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638550"/>
            <a:ext cx="1733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Exit and liquidity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E22815A-4159-4D6E-97C0-DC16D27F8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Category definitions and weighting adapt to project type, jurisdiction and transaction stage.</a:t>
            </a:r>
          </a:p>
        </p:txBody>
      </p:sp>
    </p:spTree>
    <p:extLst>
      <p:ext uri="{BB962C8B-B14F-4D97-AF65-F5344CB8AC3E}">
        <p14:creationId xmlns:p14="http://schemas.microsoft.com/office/powerpoint/2010/main" val="13033725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25F88B-FB0C-46AE-80F7-38F636BD5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BEAC30-8B61-4653-BC2B-37F3B12DB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Risk &amp; Insurability Passport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820E58-15C8-4073-9851-BE9224C02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559EDB-2467-44CA-9A73-41674E08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5715000" cy="4171950"/>
          </a:xfrm>
          <a:prstGeom xmlns:a="http://schemas.openxmlformats.org/drawingml/2006/main" prst="roundRect">
            <a:avLst>
              <a:gd name="adj" fmla="val 1826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CE6985-B285-4406-ADA5-8B475BBB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526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PROJECT SNAPSHOT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18DAD4-C865-424A-97D6-B3EC7DBDE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526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Illustrative infrastructure project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678C3B-4DFB-4C4A-969C-5A66F54D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5750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Water stress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F9C678-9AAC-41D2-8C96-2034DFF0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857500"/>
            <a:ext cx="1428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DB6B5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B03B69-F628-4D0E-9DD2-737DA082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76550"/>
            <a:ext cx="1200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HIGH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9C151C-A9C4-4B2B-BD3F-3A8FF30B2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480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Insurance constraint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805433-D028-4A37-B703-759A177F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448050"/>
            <a:ext cx="1428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9283ED-CAFC-432E-9DBB-52B30B2A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67100"/>
            <a:ext cx="1200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MATERIAL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7BD00F-5DB9-46A3-B833-8BE870FB3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3860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Permit evidence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4616EF-06E1-4BC2-BA5D-B87B90349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38600"/>
            <a:ext cx="1428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B85C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839E8C-D3C9-4212-A0C1-4228CB70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57650"/>
            <a:ext cx="1200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OPEN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1B65BC-6F9A-43F5-AEDA-11A504D7D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6291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Technology risk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11BD26-C786-4B0C-B7F8-502C8F5EF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29150"/>
            <a:ext cx="1428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0A89D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FF1CBD-1695-4EB2-87C0-0EE41CE9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48200"/>
            <a:ext cx="1200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7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LOW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81BE33-D49F-47A1-BB64-7EE30E1EA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676400"/>
            <a:ext cx="4191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666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One document answers the questions that shape the next decision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EDDA54-6474-4986-8D62-B625EA78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8575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4FE777-8CF4-40F0-9958-8A3BEC9D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74320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What could stop the transaction?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6B8656-0901-4595-9F8B-8EBC6CB42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6385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3E268C-22A0-4CF1-BCD3-319FD609F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52425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What evidence is still missing?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31E48F-BEC2-4456-B58D-8BDADEE6B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196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0D9109-3D2A-40DA-9A8F-11A54D47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30530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What could improve financeability?</a:t>
            </a:r>
          </a:p>
        </p:txBody>
      </p:sp>
    </p:spTree>
    <p:extLst>
      <p:ext uri="{BB962C8B-B14F-4D97-AF65-F5344CB8AC3E}">
        <p14:creationId xmlns:p14="http://schemas.microsoft.com/office/powerpoint/2010/main" val="133575941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A26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3A9560-3A8B-497B-AD6D-170C2ACC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2A5C90-972B-43E6-A969-C6069097B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Initial customers and 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7BCBFB-F4AC-4A89-9128-9C9BE98AD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E47CBA-3F49-4AED-A395-15AC2247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2743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Project developers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5833BE-9A57-48AB-A171-51D8B8EE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562100"/>
            <a:ext cx="4324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Prioritize evidence and mitigation before investor outreach.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C14129-AB17-45CB-8EAB-138A0E35B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2743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Lenders and investors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E03403-F9AF-4433-BBA4-A0A7E120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28900"/>
            <a:ext cx="4324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Screen opportunities consistently across a portfolio.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1AD167-7D80-46F7-907C-1715ACB1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2743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Insurers and advisers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9FDE6B-135C-4EF5-9D23-23EDB815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95700"/>
            <a:ext cx="43243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Identify exposures that require specialist review or risk transfer.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03B0FB-AA94-41C2-AD9E-96FC172A9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428750"/>
            <a:ext cx="3143250" cy="358140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23844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12C053-019D-4210-A697-CFB3F17F1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7145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INITIAL APPLICATIONS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C7B71C-FDF7-4BDE-8C59-AFED97DB9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669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229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Climate-resilient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50CE0C-A83F-40B2-9B19-C638AF67A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384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Carbon project pipelines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F86C65-3F43-4ED9-88ED-038357D61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4099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Water and energy projects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274744-A4F9-4E46-9CF1-8979B4E15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814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Emerging-market portfolios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B75D90-6307-41C2-ABF6-4A9E0719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BBD4D5"/>
                </a:solidFill>
                <a:latin typeface="Bitstream Charter"/>
                <a:ea typeface="Bitstream Charter"/>
                <a:cs typeface="Bitstream Charter"/>
              </a:rPr>
              <a:t>Carbon finance provides a near-term wedge: projects need earlier visibility into methodology, delivery, permanence, policy and insurability risks.</a:t>
            </a:r>
          </a:p>
        </p:txBody>
      </p:sp>
    </p:spTree>
    <p:extLst>
      <p:ext uri="{BB962C8B-B14F-4D97-AF65-F5344CB8AC3E}">
        <p14:creationId xmlns:p14="http://schemas.microsoft.com/office/powerpoint/2010/main" val="203166821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85E656-0138-440C-AF4E-195093BBE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A22058-B61B-4EC1-BC29-5CD48AA56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A recurring platform with transaction-led entry points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64CCE3-31F8-436E-B3A5-303AE91AF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2A57EB-BB98-4AAA-879B-6D88ECB67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3219450" cy="281940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04D6A1-60FA-4723-91AC-1486FFE9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PAID SCREEN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3DEBB7-D377-4286-9E8D-BB21776F9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7650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160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Single-project assessment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EC3BFE-DC60-4F45-BE48-246058C4A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686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Fast entry product for developers and advisers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6BA0A9-7B53-42FA-8326-41416EAEC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657350"/>
            <a:ext cx="3219450" cy="281940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EAF5F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E0D503-A508-412E-8479-6092E5542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9240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PORTFOLIO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A9999C-8BC5-4024-B9D8-A47BF4B24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47650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4028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Subscription and monitoring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47C036-E056-4468-8137-4FE39F78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14700"/>
            <a:ext cx="2686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Recurring review for lenders, investors and insurers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2B0DEE-486F-4F0C-B598-A29699AAF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657350"/>
            <a:ext cx="3219450" cy="281940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F5F8F7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40F542-5417-4D73-B45D-2269297F2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240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ENTERPRISE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9105DB-E318-412A-B9FA-EF33F541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7650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4028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80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Workflow and data integration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952FE2-4F4C-4592-932B-0B3B18244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14700"/>
            <a:ext cx="2686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Institutional deployment across origination teams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2D560D-2788-42F4-BE19-944234B2E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292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75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Go-to-market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0A932F-B803-4FB2-BAFE-513C57D6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14900"/>
            <a:ext cx="874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Institutional pilots create reference cases. Targeted outreach converts those cases into portfolio subscriptions and enterprise relationships.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F2F630-3306-4E3D-89A9-B9F7CF72B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733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Pricing will be validated through pilots and customer discovery.</a:t>
            </a:r>
          </a:p>
        </p:txBody>
      </p:sp>
    </p:spTree>
    <p:extLst>
      <p:ext uri="{BB962C8B-B14F-4D97-AF65-F5344CB8AC3E}">
        <p14:creationId xmlns:p14="http://schemas.microsoft.com/office/powerpoint/2010/main" val="330317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FEA567-384B-48E7-9441-402EFA9B6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HELEXION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589C58-15CF-46F2-A9A7-192476867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550" b="1">
                <a:solidFill>
                  <a:srgbClr val="10232A"/>
                </a:solidFill>
                <a:latin typeface="Bitstream Charter"/>
                <a:ea typeface="Bitstream Charter"/>
                <a:cs typeface="Bitstream Charter"/>
              </a:rPr>
              <a:t>Built foundation, focused commercialization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37332F-FBC6-4018-A0EE-5C9AB5FE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341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8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79FAEC-18B0-4341-AECC-F855031BD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953AE0-1ADC-48BB-ACBC-28EB1D826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6383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risk categories structured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AFE66A-E059-42A2-942C-6F3AC758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6A7C4B-4C38-4F24-B804-4F81A27AE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7051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consolidated Risk Passport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1098C0-7FE3-4CEA-A2BF-F3DAA6E23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150" b="1">
                <a:solidFill>
                  <a:srgbClr val="00A89D"/>
                </a:solidFill>
                <a:latin typeface="Bitstream Charter"/>
                <a:ea typeface="Bitstream Charter"/>
                <a:cs typeface="Bitstream Charter"/>
              </a:rPr>
              <a:t>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DF2815-A54D-4332-B2EC-EEF98E30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7719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425" b="1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core institutional user groups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27C7CB-5BDA-45BA-9F92-ACF4C673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466850"/>
            <a:ext cx="5334000" cy="3486150"/>
          </a:xfrm>
          <a:prstGeom xmlns:a="http://schemas.openxmlformats.org/drawingml/2006/main" prst="roundRect">
            <a:avLst>
              <a:gd name="adj" fmla="val 2186"/>
            </a:avLst>
          </a:prstGeom>
          <a:solidFill xmlns:a="http://schemas.openxmlformats.org/drawingml/2006/main">
            <a:srgbClr val="0A2633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5536B7-45BA-4F75-B2A2-031C1571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526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E6B85C"/>
                </a:solidFill>
                <a:latin typeface="Bitstream Charter"/>
                <a:ea typeface="Bitstream Charter"/>
                <a:cs typeface="Bitstream Charter"/>
              </a:rPr>
              <a:t>FOUNDER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E7CD17-31A2-45CF-9DC0-20714E41C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5265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10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Grant de Graf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C9EE80-D162-4F62-A4B6-BD9160A4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24150"/>
            <a:ext cx="44196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6E7E6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500" b="0">
                <a:solidFill>
                  <a:srgbClr val="D6E7E6"/>
                </a:solidFill>
                <a:latin typeface="Bitstream Charter"/>
                <a:ea typeface="Bitstream Charter"/>
                <a:cs typeface="Bitstream Charter"/>
              </a:rPr>
              <a:t>Background across finance, transactions, legal risk analysis and cross-border project development.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48B6F1-F188-44E4-8F34-54013398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4810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125" b="1">
                <a:solidFill>
                  <a:srgbClr val="73D6CC"/>
                </a:solidFill>
                <a:latin typeface="Bitstream Charter"/>
                <a:ea typeface="Bitstream Charter"/>
                <a:cs typeface="Bitstream Charter"/>
              </a:rPr>
              <a:t>Current focus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083205-8B76-45D2-8826-47372F592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0050"/>
            <a:ext cx="4419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0123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0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Convert the working product into paid institutional pilots, build proprietary assessment data and establish repeatable distribution.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73ABC0-9CCF-448E-84F3-7739C6615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200" b="0">
                <a:solidFill>
                  <a:srgbClr val="587078"/>
                </a:solidFill>
                <a:latin typeface="Bitstream Charter"/>
                <a:ea typeface="Bitstream Charter"/>
                <a:cs typeface="Bitstream Charter"/>
              </a:rPr>
              <a:t>The company is assembling specialist product, data and sector support around the founder.</a:t>
            </a:r>
          </a:p>
        </p:txBody>
      </p:sp>
    </p:spTree>
    <p:extLst>
      <p:ext uri="{BB962C8B-B14F-4D97-AF65-F5344CB8AC3E}">
        <p14:creationId xmlns:p14="http://schemas.microsoft.com/office/powerpoint/2010/main" val="42498195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2026-09-09T10:08:09.2430000Z</dcterms:created>
  <dcterms:modified xsi:type="dcterms:W3CDTF">2026-09-09T10:08:09.2430000Z</dcterms:modified>
</coreProperties>
</file>